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62" r:id="rId6"/>
    <p:sldId id="259" r:id="rId7"/>
    <p:sldId id="2471" r:id="rId8"/>
    <p:sldId id="2475" r:id="rId9"/>
    <p:sldId id="2472" r:id="rId10"/>
    <p:sldId id="2473" r:id="rId11"/>
    <p:sldId id="2476" r:id="rId12"/>
    <p:sldId id="2477" r:id="rId13"/>
    <p:sldId id="2478" r:id="rId14"/>
    <p:sldId id="2479" r:id="rId15"/>
    <p:sldId id="2480" r:id="rId16"/>
    <p:sldId id="2451" r:id="rId17"/>
    <p:sldId id="2482" r:id="rId18"/>
    <p:sldId id="2483" r:id="rId19"/>
    <p:sldId id="2484" r:id="rId20"/>
    <p:sldId id="2485" r:id="rId21"/>
    <p:sldId id="2486" r:id="rId22"/>
    <p:sldId id="2436" r:id="rId23"/>
    <p:sldId id="24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5097" autoAdjust="0"/>
  </p:normalViewPr>
  <p:slideViewPr>
    <p:cSldViewPr snapToGrid="0">
      <p:cViewPr varScale="1">
        <p:scale>
          <a:sx n="124" d="100"/>
          <a:sy n="124" d="100"/>
        </p:scale>
        <p:origin x="90" y="24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C045F-D4AF-4DDE-A766-087B14A4DCD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2A55F3BD-59F0-41BD-83D1-843BE3B2371C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1</a:t>
          </a:r>
          <a:endParaRPr lang="en-PK" sz="1400" b="1" dirty="0">
            <a:latin typeface="+mn-lt"/>
          </a:endParaRPr>
        </a:p>
      </dgm:t>
    </dgm:pt>
    <dgm:pt modelId="{1E390536-432E-4CD9-A258-7391D37F0C3E}" type="parTrans" cxnId="{98BFDA1B-5830-49C2-AFDF-48D25CF671F5}">
      <dgm:prSet/>
      <dgm:spPr/>
      <dgm:t>
        <a:bodyPr/>
        <a:lstStyle/>
        <a:p>
          <a:endParaRPr lang="en-PK"/>
        </a:p>
      </dgm:t>
    </dgm:pt>
    <dgm:pt modelId="{4E741DD1-0273-4980-B15E-FD02C3F2BB0F}" type="sibTrans" cxnId="{98BFDA1B-5830-49C2-AFDF-48D25CF671F5}">
      <dgm:prSet/>
      <dgm:spPr/>
      <dgm:t>
        <a:bodyPr/>
        <a:lstStyle/>
        <a:p>
          <a:endParaRPr lang="en-PK"/>
        </a:p>
      </dgm:t>
    </dgm:pt>
    <dgm:pt modelId="{C25B8D64-7FFC-4315-B1DA-4DD4408944BE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JUNE – JULY 2023</a:t>
          </a:r>
          <a:endParaRPr lang="en-PK" b="1" dirty="0">
            <a:latin typeface="+mn-lt"/>
          </a:endParaRPr>
        </a:p>
      </dgm:t>
    </dgm:pt>
    <dgm:pt modelId="{FE11B472-DCAE-494A-96A4-CB522DE5A5E7}" type="parTrans" cxnId="{6A21E493-343E-40CD-B67D-52AD9726BC59}">
      <dgm:prSet/>
      <dgm:spPr/>
      <dgm:t>
        <a:bodyPr/>
        <a:lstStyle/>
        <a:p>
          <a:endParaRPr lang="en-PK"/>
        </a:p>
      </dgm:t>
    </dgm:pt>
    <dgm:pt modelId="{F10ED789-677D-4F5A-8C3A-90C6E7F121A9}" type="sibTrans" cxnId="{6A21E493-343E-40CD-B67D-52AD9726BC59}">
      <dgm:prSet/>
      <dgm:spPr/>
      <dgm:t>
        <a:bodyPr/>
        <a:lstStyle/>
        <a:p>
          <a:endParaRPr lang="en-PK"/>
        </a:p>
      </dgm:t>
    </dgm:pt>
    <dgm:pt modelId="{1BAC351A-15C1-4695-84F6-83E8F42619B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Project problem view, proposal preparation and defense. </a:t>
          </a:r>
          <a:endParaRPr lang="en-PK" dirty="0">
            <a:latin typeface="+mn-lt"/>
          </a:endParaRPr>
        </a:p>
      </dgm:t>
    </dgm:pt>
    <dgm:pt modelId="{76EE58B6-4500-4614-87AE-6FE2F967842A}" type="parTrans" cxnId="{2AC1CFFD-E3D1-4713-8384-805973A21A70}">
      <dgm:prSet/>
      <dgm:spPr/>
      <dgm:t>
        <a:bodyPr/>
        <a:lstStyle/>
        <a:p>
          <a:endParaRPr lang="en-PK"/>
        </a:p>
      </dgm:t>
    </dgm:pt>
    <dgm:pt modelId="{A580B06C-ADB6-4069-9DC2-5F131C1CF9B3}" type="sibTrans" cxnId="{2AC1CFFD-E3D1-4713-8384-805973A21A70}">
      <dgm:prSet/>
      <dgm:spPr/>
      <dgm:t>
        <a:bodyPr/>
        <a:lstStyle/>
        <a:p>
          <a:endParaRPr lang="en-PK"/>
        </a:p>
      </dgm:t>
    </dgm:pt>
    <dgm:pt modelId="{AA89F99E-9983-4584-B540-5C52CB30C831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2</a:t>
          </a:r>
          <a:endParaRPr lang="en-PK" sz="1400" b="1" dirty="0">
            <a:latin typeface="+mn-lt"/>
          </a:endParaRPr>
        </a:p>
      </dgm:t>
    </dgm:pt>
    <dgm:pt modelId="{12C575E9-2E5A-439B-B3C1-A35050308CB5}" type="parTrans" cxnId="{8577795C-4AF5-4A0B-A9B1-8B9651460C05}">
      <dgm:prSet/>
      <dgm:spPr/>
      <dgm:t>
        <a:bodyPr/>
        <a:lstStyle/>
        <a:p>
          <a:endParaRPr lang="en-PK"/>
        </a:p>
      </dgm:t>
    </dgm:pt>
    <dgm:pt modelId="{D086BCD4-4192-4850-9468-F94DD409CCAF}" type="sibTrans" cxnId="{8577795C-4AF5-4A0B-A9B1-8B9651460C05}">
      <dgm:prSet/>
      <dgm:spPr/>
      <dgm:t>
        <a:bodyPr/>
        <a:lstStyle/>
        <a:p>
          <a:endParaRPr lang="en-PK"/>
        </a:p>
      </dgm:t>
    </dgm:pt>
    <dgm:pt modelId="{21802F89-E6DC-4480-A059-13F3A1821BB5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AUGUST – SEPTEMBER 2023</a:t>
          </a:r>
          <a:endParaRPr lang="en-PK" b="1" dirty="0">
            <a:latin typeface="+mn-lt"/>
          </a:endParaRPr>
        </a:p>
      </dgm:t>
    </dgm:pt>
    <dgm:pt modelId="{02213D76-B6BB-442B-9FDA-7B841C082D0C}" type="parTrans" cxnId="{B6E6A846-3A92-4E22-9DD8-7768FE6E11C0}">
      <dgm:prSet/>
      <dgm:spPr/>
      <dgm:t>
        <a:bodyPr/>
        <a:lstStyle/>
        <a:p>
          <a:endParaRPr lang="en-PK"/>
        </a:p>
      </dgm:t>
    </dgm:pt>
    <dgm:pt modelId="{5C318362-D04B-4860-87FA-8AAF9B18C02F}" type="sibTrans" cxnId="{B6E6A846-3A92-4E22-9DD8-7768FE6E11C0}">
      <dgm:prSet/>
      <dgm:spPr/>
      <dgm:t>
        <a:bodyPr/>
        <a:lstStyle/>
        <a:p>
          <a:endParaRPr lang="en-PK"/>
        </a:p>
      </dgm:t>
    </dgm:pt>
    <dgm:pt modelId="{15A3B072-CCE3-44CA-B2B6-367ED9A46D1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Literature Review, learning required concepts and installation of required tools.</a:t>
          </a:r>
          <a:endParaRPr lang="en-PK" dirty="0">
            <a:latin typeface="+mn-lt"/>
          </a:endParaRPr>
        </a:p>
      </dgm:t>
    </dgm:pt>
    <dgm:pt modelId="{E121B4E7-D8E3-426B-A74B-CE171FD9325C}" type="parTrans" cxnId="{8DE0E9F3-BFD8-445E-9565-9E5D3F49EFFD}">
      <dgm:prSet/>
      <dgm:spPr/>
      <dgm:t>
        <a:bodyPr/>
        <a:lstStyle/>
        <a:p>
          <a:endParaRPr lang="en-PK"/>
        </a:p>
      </dgm:t>
    </dgm:pt>
    <dgm:pt modelId="{B9BDA998-CEA1-4EBA-8B2A-FFAA69B84CB2}" type="sibTrans" cxnId="{8DE0E9F3-BFD8-445E-9565-9E5D3F49EFFD}">
      <dgm:prSet/>
      <dgm:spPr/>
      <dgm:t>
        <a:bodyPr/>
        <a:lstStyle/>
        <a:p>
          <a:endParaRPr lang="en-PK"/>
        </a:p>
      </dgm:t>
    </dgm:pt>
    <dgm:pt modelId="{82FCB782-51BF-4A61-A02F-A5FE85F0CC81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3</a:t>
          </a:r>
          <a:endParaRPr lang="en-PK" sz="1400" b="1" dirty="0">
            <a:latin typeface="+mn-lt"/>
          </a:endParaRPr>
        </a:p>
      </dgm:t>
    </dgm:pt>
    <dgm:pt modelId="{D7E81A42-D21B-4AD9-AA59-05BDEEA6A8AD}" type="parTrans" cxnId="{2E8474F6-4C9F-4152-8E4A-906DD7590AF4}">
      <dgm:prSet/>
      <dgm:spPr/>
      <dgm:t>
        <a:bodyPr/>
        <a:lstStyle/>
        <a:p>
          <a:endParaRPr lang="en-PK"/>
        </a:p>
      </dgm:t>
    </dgm:pt>
    <dgm:pt modelId="{2E9D2F8F-7F7D-4878-8E72-1A947E8E3C0C}" type="sibTrans" cxnId="{2E8474F6-4C9F-4152-8E4A-906DD7590AF4}">
      <dgm:prSet/>
      <dgm:spPr/>
      <dgm:t>
        <a:bodyPr/>
        <a:lstStyle/>
        <a:p>
          <a:endParaRPr lang="en-PK"/>
        </a:p>
      </dgm:t>
    </dgm:pt>
    <dgm:pt modelId="{982CEC76-6842-458B-A52E-31988E2822B3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Performing pre-processing, feature engineering etc. on the dataset.</a:t>
          </a:r>
          <a:endParaRPr lang="en-PK" dirty="0">
            <a:latin typeface="+mn-lt"/>
          </a:endParaRPr>
        </a:p>
      </dgm:t>
    </dgm:pt>
    <dgm:pt modelId="{0EF3E284-9044-4274-8343-2425E2146DA9}" type="parTrans" cxnId="{52F456AC-0379-4468-99E8-EB960471C6B8}">
      <dgm:prSet/>
      <dgm:spPr/>
      <dgm:t>
        <a:bodyPr/>
        <a:lstStyle/>
        <a:p>
          <a:endParaRPr lang="en-PK"/>
        </a:p>
      </dgm:t>
    </dgm:pt>
    <dgm:pt modelId="{83FF0BDE-3F4E-4B2F-BFD3-89AC59B7FF9B}" type="sibTrans" cxnId="{52F456AC-0379-4468-99E8-EB960471C6B8}">
      <dgm:prSet/>
      <dgm:spPr/>
      <dgm:t>
        <a:bodyPr/>
        <a:lstStyle/>
        <a:p>
          <a:endParaRPr lang="en-PK"/>
        </a:p>
      </dgm:t>
    </dgm:pt>
    <dgm:pt modelId="{B81F0231-CB47-40EA-AF95-AEBAF1A76D2D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4</a:t>
          </a:r>
          <a:endParaRPr lang="en-PK" sz="1400" b="1" dirty="0">
            <a:latin typeface="+mn-lt"/>
          </a:endParaRPr>
        </a:p>
      </dgm:t>
    </dgm:pt>
    <dgm:pt modelId="{B2015DB2-6E28-47A2-B076-872EE771D1DD}" type="parTrans" cxnId="{6BF5D66D-BCD5-42D8-AB07-47061F81627F}">
      <dgm:prSet/>
      <dgm:spPr/>
      <dgm:t>
        <a:bodyPr/>
        <a:lstStyle/>
        <a:p>
          <a:endParaRPr lang="en-PK"/>
        </a:p>
      </dgm:t>
    </dgm:pt>
    <dgm:pt modelId="{F42F24E9-838A-41F8-8856-EECD8F3CC74F}" type="sibTrans" cxnId="{6BF5D66D-BCD5-42D8-AB07-47061F81627F}">
      <dgm:prSet/>
      <dgm:spPr/>
      <dgm:t>
        <a:bodyPr/>
        <a:lstStyle/>
        <a:p>
          <a:endParaRPr lang="en-PK"/>
        </a:p>
      </dgm:t>
    </dgm:pt>
    <dgm:pt modelId="{90D0D4B6-B9D2-49F3-8CE4-C1652B37E415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5</a:t>
          </a:r>
          <a:endParaRPr lang="en-PK" sz="1400" b="1" dirty="0">
            <a:latin typeface="+mn-lt"/>
          </a:endParaRPr>
        </a:p>
      </dgm:t>
    </dgm:pt>
    <dgm:pt modelId="{B25C85AB-D381-4FC5-8590-AF8515895CEA}" type="parTrans" cxnId="{9BC02E2A-739C-41E7-B6B3-91520174D691}">
      <dgm:prSet/>
      <dgm:spPr/>
      <dgm:t>
        <a:bodyPr/>
        <a:lstStyle/>
        <a:p>
          <a:endParaRPr lang="en-PK"/>
        </a:p>
      </dgm:t>
    </dgm:pt>
    <dgm:pt modelId="{49B4BC58-C997-47A8-8269-E64306E8191E}" type="sibTrans" cxnId="{9BC02E2A-739C-41E7-B6B3-91520174D691}">
      <dgm:prSet/>
      <dgm:spPr/>
      <dgm:t>
        <a:bodyPr/>
        <a:lstStyle/>
        <a:p>
          <a:endParaRPr lang="en-PK"/>
        </a:p>
      </dgm:t>
    </dgm:pt>
    <dgm:pt modelId="{928B345F-4D8C-41A9-9DDB-30ECE33BF5F9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6</a:t>
          </a:r>
          <a:endParaRPr lang="en-PK" sz="1400" b="1" dirty="0">
            <a:latin typeface="+mn-lt"/>
          </a:endParaRPr>
        </a:p>
      </dgm:t>
    </dgm:pt>
    <dgm:pt modelId="{008A1AD4-EE84-4ED7-8A82-E2B4C71EA468}" type="parTrans" cxnId="{4E050E56-BDD4-45EE-A2FD-C51D8680D641}">
      <dgm:prSet/>
      <dgm:spPr/>
      <dgm:t>
        <a:bodyPr/>
        <a:lstStyle/>
        <a:p>
          <a:endParaRPr lang="en-PK"/>
        </a:p>
      </dgm:t>
    </dgm:pt>
    <dgm:pt modelId="{7ADE51F2-D448-49A7-A3B8-320326C2814F}" type="sibTrans" cxnId="{4E050E56-BDD4-45EE-A2FD-C51D8680D641}">
      <dgm:prSet/>
      <dgm:spPr/>
      <dgm:t>
        <a:bodyPr/>
        <a:lstStyle/>
        <a:p>
          <a:endParaRPr lang="en-PK"/>
        </a:p>
      </dgm:t>
    </dgm:pt>
    <dgm:pt modelId="{36470F47-008F-4BB2-B3A5-A4E8E62A74DC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Final Research Document, Submission of Project, and Final Defense</a:t>
          </a:r>
          <a:endParaRPr lang="en-PK" dirty="0">
            <a:latin typeface="+mn-lt"/>
          </a:endParaRPr>
        </a:p>
      </dgm:t>
    </dgm:pt>
    <dgm:pt modelId="{6D3EE76B-9B44-4E7A-87DF-5675E81400BB}" type="parTrans" cxnId="{B0C67E50-B755-40B8-9A90-E9F7C1E917FE}">
      <dgm:prSet/>
      <dgm:spPr/>
      <dgm:t>
        <a:bodyPr/>
        <a:lstStyle/>
        <a:p>
          <a:endParaRPr lang="en-PK"/>
        </a:p>
      </dgm:t>
    </dgm:pt>
    <dgm:pt modelId="{1C34A0B9-84D4-4AD1-B6B6-E7C443E341B4}" type="sibTrans" cxnId="{B0C67E50-B755-40B8-9A90-E9F7C1E917FE}">
      <dgm:prSet/>
      <dgm:spPr/>
      <dgm:t>
        <a:bodyPr/>
        <a:lstStyle/>
        <a:p>
          <a:endParaRPr lang="en-PK"/>
        </a:p>
      </dgm:t>
    </dgm:pt>
    <dgm:pt modelId="{618269C3-4832-4FE8-8D9C-6EF6EC96A7C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Create front end for operator to check the statistics and when the maintenance is required</a:t>
          </a:r>
          <a:endParaRPr lang="en-PK" dirty="0">
            <a:latin typeface="+mn-lt"/>
          </a:endParaRPr>
        </a:p>
      </dgm:t>
    </dgm:pt>
    <dgm:pt modelId="{E0C53775-2A3D-4F1A-942C-13BD12636BA3}" type="parTrans" cxnId="{FF9F3E36-8510-4F91-9447-AE488680379D}">
      <dgm:prSet/>
      <dgm:spPr/>
      <dgm:t>
        <a:bodyPr/>
        <a:lstStyle/>
        <a:p>
          <a:endParaRPr lang="en-PK"/>
        </a:p>
      </dgm:t>
    </dgm:pt>
    <dgm:pt modelId="{705B5677-6D08-43A9-9E21-93D16F354288}" type="sibTrans" cxnId="{FF9F3E36-8510-4F91-9447-AE488680379D}">
      <dgm:prSet/>
      <dgm:spPr/>
      <dgm:t>
        <a:bodyPr/>
        <a:lstStyle/>
        <a:p>
          <a:endParaRPr lang="en-PK"/>
        </a:p>
      </dgm:t>
    </dgm:pt>
    <dgm:pt modelId="{DF7A05D6-DF6C-45EC-9527-95E49D88788E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Implementation and training of Machine / Deep Learning model used to predict remaining useful life and maintenance time.</a:t>
          </a:r>
          <a:endParaRPr lang="en-PK" dirty="0">
            <a:latin typeface="+mn-lt"/>
          </a:endParaRPr>
        </a:p>
      </dgm:t>
    </dgm:pt>
    <dgm:pt modelId="{65D44B84-47F0-45D3-B800-549BDCAE050F}" type="parTrans" cxnId="{6710CC30-DC6F-4E68-A420-955A60518E99}">
      <dgm:prSet/>
      <dgm:spPr/>
      <dgm:t>
        <a:bodyPr/>
        <a:lstStyle/>
        <a:p>
          <a:endParaRPr lang="en-PK"/>
        </a:p>
      </dgm:t>
    </dgm:pt>
    <dgm:pt modelId="{708FE8F3-8C33-473B-933A-109511461CF9}" type="sibTrans" cxnId="{6710CC30-DC6F-4E68-A420-955A60518E99}">
      <dgm:prSet/>
      <dgm:spPr/>
      <dgm:t>
        <a:bodyPr/>
        <a:lstStyle/>
        <a:p>
          <a:endParaRPr lang="en-PK"/>
        </a:p>
      </dgm:t>
    </dgm:pt>
    <dgm:pt modelId="{814257B0-74DC-43C8-9FEE-CE110030D609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OCTOBER – NOVEMBER 2023</a:t>
          </a:r>
          <a:endParaRPr lang="en-PK" b="1" dirty="0">
            <a:latin typeface="+mn-lt"/>
          </a:endParaRPr>
        </a:p>
      </dgm:t>
    </dgm:pt>
    <dgm:pt modelId="{0A78FC85-2AC2-4492-A0B1-AA32861A7738}" type="parTrans" cxnId="{BDEF69E9-F8A0-4608-8C96-14E58ED46506}">
      <dgm:prSet/>
      <dgm:spPr/>
      <dgm:t>
        <a:bodyPr/>
        <a:lstStyle/>
        <a:p>
          <a:endParaRPr lang="en-PK"/>
        </a:p>
      </dgm:t>
    </dgm:pt>
    <dgm:pt modelId="{BDD86BA4-648B-4B2F-956E-B9048357B2AE}" type="sibTrans" cxnId="{BDEF69E9-F8A0-4608-8C96-14E58ED46506}">
      <dgm:prSet/>
      <dgm:spPr/>
      <dgm:t>
        <a:bodyPr/>
        <a:lstStyle/>
        <a:p>
          <a:endParaRPr lang="en-PK"/>
        </a:p>
      </dgm:t>
    </dgm:pt>
    <dgm:pt modelId="{E123B46E-C73C-421A-874A-56E3FDFFC46D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DECEMBER – JANUARY 2024</a:t>
          </a:r>
          <a:endParaRPr lang="en-PK" b="1" dirty="0">
            <a:latin typeface="+mn-lt"/>
          </a:endParaRPr>
        </a:p>
      </dgm:t>
    </dgm:pt>
    <dgm:pt modelId="{50C05D5C-6FA6-4AC3-9493-1725DED1A313}" type="parTrans" cxnId="{A625055D-AB32-4486-B9EC-C9F59256E505}">
      <dgm:prSet/>
      <dgm:spPr/>
      <dgm:t>
        <a:bodyPr/>
        <a:lstStyle/>
        <a:p>
          <a:endParaRPr lang="en-PK"/>
        </a:p>
      </dgm:t>
    </dgm:pt>
    <dgm:pt modelId="{812A605C-D04C-4AA5-9BA1-14FBBBD923E0}" type="sibTrans" cxnId="{A625055D-AB32-4486-B9EC-C9F59256E505}">
      <dgm:prSet/>
      <dgm:spPr/>
      <dgm:t>
        <a:bodyPr/>
        <a:lstStyle/>
        <a:p>
          <a:endParaRPr lang="en-PK"/>
        </a:p>
      </dgm:t>
    </dgm:pt>
    <dgm:pt modelId="{3F357F14-066F-4936-A6B3-22C8BEAAC421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FEBURARY – MARCH 2024</a:t>
          </a:r>
          <a:endParaRPr lang="en-PK" b="1" dirty="0">
            <a:latin typeface="+mn-lt"/>
          </a:endParaRPr>
        </a:p>
      </dgm:t>
    </dgm:pt>
    <dgm:pt modelId="{8B6144F2-1519-4CA9-87C0-34438D50D54B}" type="parTrans" cxnId="{A5DF8E6C-88E1-4D0D-AD6F-F35F17875669}">
      <dgm:prSet/>
      <dgm:spPr/>
      <dgm:t>
        <a:bodyPr/>
        <a:lstStyle/>
        <a:p>
          <a:endParaRPr lang="en-PK"/>
        </a:p>
      </dgm:t>
    </dgm:pt>
    <dgm:pt modelId="{5339F2D4-8160-44F9-928D-5F720499C909}" type="sibTrans" cxnId="{A5DF8E6C-88E1-4D0D-AD6F-F35F17875669}">
      <dgm:prSet/>
      <dgm:spPr/>
      <dgm:t>
        <a:bodyPr/>
        <a:lstStyle/>
        <a:p>
          <a:endParaRPr lang="en-PK"/>
        </a:p>
      </dgm:t>
    </dgm:pt>
    <dgm:pt modelId="{1A20AD8A-5808-45BB-A54D-BD77886E1C64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APRIL – MAY 2024</a:t>
          </a:r>
          <a:endParaRPr lang="en-PK" b="1" dirty="0">
            <a:latin typeface="+mn-lt"/>
          </a:endParaRPr>
        </a:p>
      </dgm:t>
    </dgm:pt>
    <dgm:pt modelId="{513F9747-AA84-4A0B-8C92-65991160B03A}" type="parTrans" cxnId="{45C067AE-86F9-4CEF-BCA2-0D648FDAE817}">
      <dgm:prSet/>
      <dgm:spPr/>
      <dgm:t>
        <a:bodyPr/>
        <a:lstStyle/>
        <a:p>
          <a:endParaRPr lang="en-PK"/>
        </a:p>
      </dgm:t>
    </dgm:pt>
    <dgm:pt modelId="{0274C7F5-45AA-47CE-9CD0-BCD7C2FABB14}" type="sibTrans" cxnId="{45C067AE-86F9-4CEF-BCA2-0D648FDAE817}">
      <dgm:prSet/>
      <dgm:spPr/>
      <dgm:t>
        <a:bodyPr/>
        <a:lstStyle/>
        <a:p>
          <a:endParaRPr lang="en-PK"/>
        </a:p>
      </dgm:t>
    </dgm:pt>
    <dgm:pt modelId="{2671A66F-3B97-4F23-989E-F81A9B9312E9}" type="pres">
      <dgm:prSet presAssocID="{5EFC045F-D4AF-4DDE-A766-087B14A4DCD0}" presName="linearFlow" presStyleCnt="0">
        <dgm:presLayoutVars>
          <dgm:dir/>
          <dgm:animLvl val="lvl"/>
          <dgm:resizeHandles val="exact"/>
        </dgm:presLayoutVars>
      </dgm:prSet>
      <dgm:spPr/>
    </dgm:pt>
    <dgm:pt modelId="{65F886A6-C663-46D9-990F-3AB40290BC30}" type="pres">
      <dgm:prSet presAssocID="{2A55F3BD-59F0-41BD-83D1-843BE3B2371C}" presName="composite" presStyleCnt="0"/>
      <dgm:spPr/>
    </dgm:pt>
    <dgm:pt modelId="{BFB3FE17-6AB1-4346-8FEF-B8CECADC8D9A}" type="pres">
      <dgm:prSet presAssocID="{2A55F3BD-59F0-41BD-83D1-843BE3B2371C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D551C5E9-E1AC-4640-A5AB-59035FB0E0CE}" type="pres">
      <dgm:prSet presAssocID="{2A55F3BD-59F0-41BD-83D1-843BE3B2371C}" presName="descendantText" presStyleLbl="alignAcc1" presStyleIdx="0" presStyleCnt="6">
        <dgm:presLayoutVars>
          <dgm:bulletEnabled val="1"/>
        </dgm:presLayoutVars>
      </dgm:prSet>
      <dgm:spPr/>
    </dgm:pt>
    <dgm:pt modelId="{3A36AB92-2327-480C-BC41-8F5071892F48}" type="pres">
      <dgm:prSet presAssocID="{4E741DD1-0273-4980-B15E-FD02C3F2BB0F}" presName="sp" presStyleCnt="0"/>
      <dgm:spPr/>
    </dgm:pt>
    <dgm:pt modelId="{2E72ADCF-7156-407B-B695-219A5F44D6BE}" type="pres">
      <dgm:prSet presAssocID="{AA89F99E-9983-4584-B540-5C52CB30C831}" presName="composite" presStyleCnt="0"/>
      <dgm:spPr/>
    </dgm:pt>
    <dgm:pt modelId="{E8A9495A-625E-432E-B55F-E9C8D0E77406}" type="pres">
      <dgm:prSet presAssocID="{AA89F99E-9983-4584-B540-5C52CB30C831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83C4A00F-63CB-467A-B3A8-FDFE38E51E36}" type="pres">
      <dgm:prSet presAssocID="{AA89F99E-9983-4584-B540-5C52CB30C831}" presName="descendantText" presStyleLbl="alignAcc1" presStyleIdx="1" presStyleCnt="6">
        <dgm:presLayoutVars>
          <dgm:bulletEnabled val="1"/>
        </dgm:presLayoutVars>
      </dgm:prSet>
      <dgm:spPr/>
    </dgm:pt>
    <dgm:pt modelId="{FEE11930-4B21-47BE-BC72-EFF2F8D034B8}" type="pres">
      <dgm:prSet presAssocID="{D086BCD4-4192-4850-9468-F94DD409CCAF}" presName="sp" presStyleCnt="0"/>
      <dgm:spPr/>
    </dgm:pt>
    <dgm:pt modelId="{74C920C5-001B-4F00-98E9-4F6F489CB30E}" type="pres">
      <dgm:prSet presAssocID="{82FCB782-51BF-4A61-A02F-A5FE85F0CC81}" presName="composite" presStyleCnt="0"/>
      <dgm:spPr/>
    </dgm:pt>
    <dgm:pt modelId="{06BAA4CE-821C-4363-9D50-35BE92CE1FA3}" type="pres">
      <dgm:prSet presAssocID="{82FCB782-51BF-4A61-A02F-A5FE85F0CC81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C9F89308-8C5E-4239-8BE6-9FAC2C004119}" type="pres">
      <dgm:prSet presAssocID="{82FCB782-51BF-4A61-A02F-A5FE85F0CC81}" presName="descendantText" presStyleLbl="alignAcc1" presStyleIdx="2" presStyleCnt="6">
        <dgm:presLayoutVars>
          <dgm:bulletEnabled val="1"/>
        </dgm:presLayoutVars>
      </dgm:prSet>
      <dgm:spPr/>
    </dgm:pt>
    <dgm:pt modelId="{12DD3F77-F18A-4974-A7A0-ED416114D59F}" type="pres">
      <dgm:prSet presAssocID="{2E9D2F8F-7F7D-4878-8E72-1A947E8E3C0C}" presName="sp" presStyleCnt="0"/>
      <dgm:spPr/>
    </dgm:pt>
    <dgm:pt modelId="{880F0771-28EC-4C25-9F33-C71A8E86FE45}" type="pres">
      <dgm:prSet presAssocID="{B81F0231-CB47-40EA-AF95-AEBAF1A76D2D}" presName="composite" presStyleCnt="0"/>
      <dgm:spPr/>
    </dgm:pt>
    <dgm:pt modelId="{BB1C2C61-2D3C-4483-BF5A-63815E4CCA76}" type="pres">
      <dgm:prSet presAssocID="{B81F0231-CB47-40EA-AF95-AEBAF1A76D2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D5673D8-2E9C-47D8-A756-06270F1AF1BA}" type="pres">
      <dgm:prSet presAssocID="{B81F0231-CB47-40EA-AF95-AEBAF1A76D2D}" presName="descendantText" presStyleLbl="alignAcc1" presStyleIdx="3" presStyleCnt="6">
        <dgm:presLayoutVars>
          <dgm:bulletEnabled val="1"/>
        </dgm:presLayoutVars>
      </dgm:prSet>
      <dgm:spPr/>
    </dgm:pt>
    <dgm:pt modelId="{58A8CA77-465E-46E9-A7E6-6F267FFBEC21}" type="pres">
      <dgm:prSet presAssocID="{F42F24E9-838A-41F8-8856-EECD8F3CC74F}" presName="sp" presStyleCnt="0"/>
      <dgm:spPr/>
    </dgm:pt>
    <dgm:pt modelId="{CB765969-AD3A-4C7F-9F6C-6E65134ECD9F}" type="pres">
      <dgm:prSet presAssocID="{90D0D4B6-B9D2-49F3-8CE4-C1652B37E415}" presName="composite" presStyleCnt="0"/>
      <dgm:spPr/>
    </dgm:pt>
    <dgm:pt modelId="{4422183A-FDAC-4DDE-A554-825B89E3D6B9}" type="pres">
      <dgm:prSet presAssocID="{90D0D4B6-B9D2-49F3-8CE4-C1652B37E415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9D02220-2B2C-42F8-94D3-6A31AD0123F0}" type="pres">
      <dgm:prSet presAssocID="{90D0D4B6-B9D2-49F3-8CE4-C1652B37E415}" presName="descendantText" presStyleLbl="alignAcc1" presStyleIdx="4" presStyleCnt="6">
        <dgm:presLayoutVars>
          <dgm:bulletEnabled val="1"/>
        </dgm:presLayoutVars>
      </dgm:prSet>
      <dgm:spPr/>
    </dgm:pt>
    <dgm:pt modelId="{E18418AE-81EE-47F8-9B98-8DFCF23B7A8F}" type="pres">
      <dgm:prSet presAssocID="{49B4BC58-C997-47A8-8269-E64306E8191E}" presName="sp" presStyleCnt="0"/>
      <dgm:spPr/>
    </dgm:pt>
    <dgm:pt modelId="{CF05FF51-9349-4999-8925-81A26F1C502C}" type="pres">
      <dgm:prSet presAssocID="{928B345F-4D8C-41A9-9DDB-30ECE33BF5F9}" presName="composite" presStyleCnt="0"/>
      <dgm:spPr/>
    </dgm:pt>
    <dgm:pt modelId="{70DC7E41-ACC1-4558-9EF5-1E1860B4505A}" type="pres">
      <dgm:prSet presAssocID="{928B345F-4D8C-41A9-9DDB-30ECE33BF5F9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CCEFAD7D-058E-40CF-A438-EBD835163DC6}" type="pres">
      <dgm:prSet presAssocID="{928B345F-4D8C-41A9-9DDB-30ECE33BF5F9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F5BB5D01-084A-4190-9A9B-540BF59E5E08}" type="presOf" srcId="{AA89F99E-9983-4584-B540-5C52CB30C831}" destId="{E8A9495A-625E-432E-B55F-E9C8D0E77406}" srcOrd="0" destOrd="0" presId="urn:microsoft.com/office/officeart/2005/8/layout/chevron2"/>
    <dgm:cxn modelId="{73DE6B04-DA0C-4A74-ACAC-09553AB4C274}" type="presOf" srcId="{E123B46E-C73C-421A-874A-56E3FDFFC46D}" destId="{6D5673D8-2E9C-47D8-A756-06270F1AF1BA}" srcOrd="0" destOrd="0" presId="urn:microsoft.com/office/officeart/2005/8/layout/chevron2"/>
    <dgm:cxn modelId="{04EF2F16-611B-4D5D-811E-584B16E3F3E3}" type="presOf" srcId="{982CEC76-6842-458B-A52E-31988E2822B3}" destId="{C9F89308-8C5E-4239-8BE6-9FAC2C004119}" srcOrd="0" destOrd="1" presId="urn:microsoft.com/office/officeart/2005/8/layout/chevron2"/>
    <dgm:cxn modelId="{BBBD0618-4470-4F47-8389-345961657E7A}" type="presOf" srcId="{82FCB782-51BF-4A61-A02F-A5FE85F0CC81}" destId="{06BAA4CE-821C-4363-9D50-35BE92CE1FA3}" srcOrd="0" destOrd="0" presId="urn:microsoft.com/office/officeart/2005/8/layout/chevron2"/>
    <dgm:cxn modelId="{98BFDA1B-5830-49C2-AFDF-48D25CF671F5}" srcId="{5EFC045F-D4AF-4DDE-A766-087B14A4DCD0}" destId="{2A55F3BD-59F0-41BD-83D1-843BE3B2371C}" srcOrd="0" destOrd="0" parTransId="{1E390536-432E-4CD9-A258-7391D37F0C3E}" sibTransId="{4E741DD1-0273-4980-B15E-FD02C3F2BB0F}"/>
    <dgm:cxn modelId="{964EFB20-2942-43DC-BE42-7EDDFA81BBB6}" type="presOf" srcId="{21802F89-E6DC-4480-A059-13F3A1821BB5}" destId="{83C4A00F-63CB-467A-B3A8-FDFE38E51E36}" srcOrd="0" destOrd="0" presId="urn:microsoft.com/office/officeart/2005/8/layout/chevron2"/>
    <dgm:cxn modelId="{477BB329-9B5A-44BD-8894-65656DC2B055}" type="presOf" srcId="{5EFC045F-D4AF-4DDE-A766-087B14A4DCD0}" destId="{2671A66F-3B97-4F23-989E-F81A9B9312E9}" srcOrd="0" destOrd="0" presId="urn:microsoft.com/office/officeart/2005/8/layout/chevron2"/>
    <dgm:cxn modelId="{9BC02E2A-739C-41E7-B6B3-91520174D691}" srcId="{5EFC045F-D4AF-4DDE-A766-087B14A4DCD0}" destId="{90D0D4B6-B9D2-49F3-8CE4-C1652B37E415}" srcOrd="4" destOrd="0" parTransId="{B25C85AB-D381-4FC5-8590-AF8515895CEA}" sibTransId="{49B4BC58-C997-47A8-8269-E64306E8191E}"/>
    <dgm:cxn modelId="{F063A42E-CEB4-4219-8FB0-05C65B0C802D}" type="presOf" srcId="{DF7A05D6-DF6C-45EC-9527-95E49D88788E}" destId="{6D5673D8-2E9C-47D8-A756-06270F1AF1BA}" srcOrd="0" destOrd="1" presId="urn:microsoft.com/office/officeart/2005/8/layout/chevron2"/>
    <dgm:cxn modelId="{6710CC30-DC6F-4E68-A420-955A60518E99}" srcId="{B81F0231-CB47-40EA-AF95-AEBAF1A76D2D}" destId="{DF7A05D6-DF6C-45EC-9527-95E49D88788E}" srcOrd="1" destOrd="0" parTransId="{65D44B84-47F0-45D3-B800-549BDCAE050F}" sibTransId="{708FE8F3-8C33-473B-933A-109511461CF9}"/>
    <dgm:cxn modelId="{855D0B35-F313-484C-8C2B-E5C812CE852D}" type="presOf" srcId="{2A55F3BD-59F0-41BD-83D1-843BE3B2371C}" destId="{BFB3FE17-6AB1-4346-8FEF-B8CECADC8D9A}" srcOrd="0" destOrd="0" presId="urn:microsoft.com/office/officeart/2005/8/layout/chevron2"/>
    <dgm:cxn modelId="{FF9F3E36-8510-4F91-9447-AE488680379D}" srcId="{90D0D4B6-B9D2-49F3-8CE4-C1652B37E415}" destId="{618269C3-4832-4FE8-8D9C-6EF6EC96A7CB}" srcOrd="1" destOrd="0" parTransId="{E0C53775-2A3D-4F1A-942C-13BD12636BA3}" sibTransId="{705B5677-6D08-43A9-9E21-93D16F354288}"/>
    <dgm:cxn modelId="{19612E39-C77C-40BA-ACE9-0DD86A25E53C}" type="presOf" srcId="{B81F0231-CB47-40EA-AF95-AEBAF1A76D2D}" destId="{BB1C2C61-2D3C-4483-BF5A-63815E4CCA76}" srcOrd="0" destOrd="0" presId="urn:microsoft.com/office/officeart/2005/8/layout/chevron2"/>
    <dgm:cxn modelId="{8577795C-4AF5-4A0B-A9B1-8B9651460C05}" srcId="{5EFC045F-D4AF-4DDE-A766-087B14A4DCD0}" destId="{AA89F99E-9983-4584-B540-5C52CB30C831}" srcOrd="1" destOrd="0" parTransId="{12C575E9-2E5A-439B-B3C1-A35050308CB5}" sibTransId="{D086BCD4-4192-4850-9468-F94DD409CCAF}"/>
    <dgm:cxn modelId="{A625055D-AB32-4486-B9EC-C9F59256E505}" srcId="{B81F0231-CB47-40EA-AF95-AEBAF1A76D2D}" destId="{E123B46E-C73C-421A-874A-56E3FDFFC46D}" srcOrd="0" destOrd="0" parTransId="{50C05D5C-6FA6-4AC3-9493-1725DED1A313}" sibTransId="{812A605C-D04C-4AA5-9BA1-14FBBBD923E0}"/>
    <dgm:cxn modelId="{B6E6A846-3A92-4E22-9DD8-7768FE6E11C0}" srcId="{AA89F99E-9983-4584-B540-5C52CB30C831}" destId="{21802F89-E6DC-4480-A059-13F3A1821BB5}" srcOrd="0" destOrd="0" parTransId="{02213D76-B6BB-442B-9FDA-7B841C082D0C}" sibTransId="{5C318362-D04B-4860-87FA-8AAF9B18C02F}"/>
    <dgm:cxn modelId="{62E43C47-88C3-4901-87D7-2D32F0B34B6F}" type="presOf" srcId="{618269C3-4832-4FE8-8D9C-6EF6EC96A7CB}" destId="{99D02220-2B2C-42F8-94D3-6A31AD0123F0}" srcOrd="0" destOrd="1" presId="urn:microsoft.com/office/officeart/2005/8/layout/chevron2"/>
    <dgm:cxn modelId="{A5DF8E6C-88E1-4D0D-AD6F-F35F17875669}" srcId="{90D0D4B6-B9D2-49F3-8CE4-C1652B37E415}" destId="{3F357F14-066F-4936-A6B3-22C8BEAAC421}" srcOrd="0" destOrd="0" parTransId="{8B6144F2-1519-4CA9-87C0-34438D50D54B}" sibTransId="{5339F2D4-8160-44F9-928D-5F720499C909}"/>
    <dgm:cxn modelId="{6BF5D66D-BCD5-42D8-AB07-47061F81627F}" srcId="{5EFC045F-D4AF-4DDE-A766-087B14A4DCD0}" destId="{B81F0231-CB47-40EA-AF95-AEBAF1A76D2D}" srcOrd="3" destOrd="0" parTransId="{B2015DB2-6E28-47A2-B076-872EE771D1DD}" sibTransId="{F42F24E9-838A-41F8-8856-EECD8F3CC74F}"/>
    <dgm:cxn modelId="{B0C67E50-B755-40B8-9A90-E9F7C1E917FE}" srcId="{928B345F-4D8C-41A9-9DDB-30ECE33BF5F9}" destId="{36470F47-008F-4BB2-B3A5-A4E8E62A74DC}" srcOrd="1" destOrd="0" parTransId="{6D3EE76B-9B44-4E7A-87DF-5675E81400BB}" sibTransId="{1C34A0B9-84D4-4AD1-B6B6-E7C443E341B4}"/>
    <dgm:cxn modelId="{4E050E56-BDD4-45EE-A2FD-C51D8680D641}" srcId="{5EFC045F-D4AF-4DDE-A766-087B14A4DCD0}" destId="{928B345F-4D8C-41A9-9DDB-30ECE33BF5F9}" srcOrd="5" destOrd="0" parTransId="{008A1AD4-EE84-4ED7-8A82-E2B4C71EA468}" sibTransId="{7ADE51F2-D448-49A7-A3B8-320326C2814F}"/>
    <dgm:cxn modelId="{B039527E-71F1-43CA-A616-0DDE502F3F25}" type="presOf" srcId="{814257B0-74DC-43C8-9FEE-CE110030D609}" destId="{C9F89308-8C5E-4239-8BE6-9FAC2C004119}" srcOrd="0" destOrd="0" presId="urn:microsoft.com/office/officeart/2005/8/layout/chevron2"/>
    <dgm:cxn modelId="{E3A7897E-CE5F-41AE-B5D1-0C71727DA2B8}" type="presOf" srcId="{1A20AD8A-5808-45BB-A54D-BD77886E1C64}" destId="{CCEFAD7D-058E-40CF-A438-EBD835163DC6}" srcOrd="0" destOrd="0" presId="urn:microsoft.com/office/officeart/2005/8/layout/chevron2"/>
    <dgm:cxn modelId="{D5AFEE87-E379-402D-9EAC-4BA2190E0295}" type="presOf" srcId="{1BAC351A-15C1-4695-84F6-83E8F42619BB}" destId="{D551C5E9-E1AC-4640-A5AB-59035FB0E0CE}" srcOrd="0" destOrd="1" presId="urn:microsoft.com/office/officeart/2005/8/layout/chevron2"/>
    <dgm:cxn modelId="{6A21E493-343E-40CD-B67D-52AD9726BC59}" srcId="{2A55F3BD-59F0-41BD-83D1-843BE3B2371C}" destId="{C25B8D64-7FFC-4315-B1DA-4DD4408944BE}" srcOrd="0" destOrd="0" parTransId="{FE11B472-DCAE-494A-96A4-CB522DE5A5E7}" sibTransId="{F10ED789-677D-4F5A-8C3A-90C6E7F121A9}"/>
    <dgm:cxn modelId="{816D9C9B-835B-4A68-9830-A29F297AF6B9}" type="presOf" srcId="{90D0D4B6-B9D2-49F3-8CE4-C1652B37E415}" destId="{4422183A-FDAC-4DDE-A554-825B89E3D6B9}" srcOrd="0" destOrd="0" presId="urn:microsoft.com/office/officeart/2005/8/layout/chevron2"/>
    <dgm:cxn modelId="{A813E5A2-141E-49B4-A938-F4B5337D1CD7}" type="presOf" srcId="{3F357F14-066F-4936-A6B3-22C8BEAAC421}" destId="{99D02220-2B2C-42F8-94D3-6A31AD0123F0}" srcOrd="0" destOrd="0" presId="urn:microsoft.com/office/officeart/2005/8/layout/chevron2"/>
    <dgm:cxn modelId="{041999A6-8F98-4267-8EC8-1D68263E8E2C}" type="presOf" srcId="{36470F47-008F-4BB2-B3A5-A4E8E62A74DC}" destId="{CCEFAD7D-058E-40CF-A438-EBD835163DC6}" srcOrd="0" destOrd="1" presId="urn:microsoft.com/office/officeart/2005/8/layout/chevron2"/>
    <dgm:cxn modelId="{62F893AA-C4B7-4F8C-A30D-A60490661824}" type="presOf" srcId="{928B345F-4D8C-41A9-9DDB-30ECE33BF5F9}" destId="{70DC7E41-ACC1-4558-9EF5-1E1860B4505A}" srcOrd="0" destOrd="0" presId="urn:microsoft.com/office/officeart/2005/8/layout/chevron2"/>
    <dgm:cxn modelId="{52F456AC-0379-4468-99E8-EB960471C6B8}" srcId="{82FCB782-51BF-4A61-A02F-A5FE85F0CC81}" destId="{982CEC76-6842-458B-A52E-31988E2822B3}" srcOrd="1" destOrd="0" parTransId="{0EF3E284-9044-4274-8343-2425E2146DA9}" sibTransId="{83FF0BDE-3F4E-4B2F-BFD3-89AC59B7FF9B}"/>
    <dgm:cxn modelId="{45C067AE-86F9-4CEF-BCA2-0D648FDAE817}" srcId="{928B345F-4D8C-41A9-9DDB-30ECE33BF5F9}" destId="{1A20AD8A-5808-45BB-A54D-BD77886E1C64}" srcOrd="0" destOrd="0" parTransId="{513F9747-AA84-4A0B-8C92-65991160B03A}" sibTransId="{0274C7F5-45AA-47CE-9CD0-BCD7C2FABB14}"/>
    <dgm:cxn modelId="{EAE0A2DA-E61F-4E4E-A8FA-36A71612827B}" type="presOf" srcId="{C25B8D64-7FFC-4315-B1DA-4DD4408944BE}" destId="{D551C5E9-E1AC-4640-A5AB-59035FB0E0CE}" srcOrd="0" destOrd="0" presId="urn:microsoft.com/office/officeart/2005/8/layout/chevron2"/>
    <dgm:cxn modelId="{59AD7EE0-F52A-4E67-8037-B46122F77A3E}" type="presOf" srcId="{15A3B072-CCE3-44CA-B2B6-367ED9A46D1B}" destId="{83C4A00F-63CB-467A-B3A8-FDFE38E51E36}" srcOrd="0" destOrd="1" presId="urn:microsoft.com/office/officeart/2005/8/layout/chevron2"/>
    <dgm:cxn modelId="{BDEF69E9-F8A0-4608-8C96-14E58ED46506}" srcId="{82FCB782-51BF-4A61-A02F-A5FE85F0CC81}" destId="{814257B0-74DC-43C8-9FEE-CE110030D609}" srcOrd="0" destOrd="0" parTransId="{0A78FC85-2AC2-4492-A0B1-AA32861A7738}" sibTransId="{BDD86BA4-648B-4B2F-956E-B9048357B2AE}"/>
    <dgm:cxn modelId="{8DE0E9F3-BFD8-445E-9565-9E5D3F49EFFD}" srcId="{AA89F99E-9983-4584-B540-5C52CB30C831}" destId="{15A3B072-CCE3-44CA-B2B6-367ED9A46D1B}" srcOrd="1" destOrd="0" parTransId="{E121B4E7-D8E3-426B-A74B-CE171FD9325C}" sibTransId="{B9BDA998-CEA1-4EBA-8B2A-FFAA69B84CB2}"/>
    <dgm:cxn modelId="{2E8474F6-4C9F-4152-8E4A-906DD7590AF4}" srcId="{5EFC045F-D4AF-4DDE-A766-087B14A4DCD0}" destId="{82FCB782-51BF-4A61-A02F-A5FE85F0CC81}" srcOrd="2" destOrd="0" parTransId="{D7E81A42-D21B-4AD9-AA59-05BDEEA6A8AD}" sibTransId="{2E9D2F8F-7F7D-4878-8E72-1A947E8E3C0C}"/>
    <dgm:cxn modelId="{2AC1CFFD-E3D1-4713-8384-805973A21A70}" srcId="{2A55F3BD-59F0-41BD-83D1-843BE3B2371C}" destId="{1BAC351A-15C1-4695-84F6-83E8F42619BB}" srcOrd="1" destOrd="0" parTransId="{76EE58B6-4500-4614-87AE-6FE2F967842A}" sibTransId="{A580B06C-ADB6-4069-9DC2-5F131C1CF9B3}"/>
    <dgm:cxn modelId="{0464CE6D-B5A8-4D36-8278-15EB45D938B8}" type="presParOf" srcId="{2671A66F-3B97-4F23-989E-F81A9B9312E9}" destId="{65F886A6-C663-46D9-990F-3AB40290BC30}" srcOrd="0" destOrd="0" presId="urn:microsoft.com/office/officeart/2005/8/layout/chevron2"/>
    <dgm:cxn modelId="{B4300FBF-CCAE-49C3-9EA1-F85E07191000}" type="presParOf" srcId="{65F886A6-C663-46D9-990F-3AB40290BC30}" destId="{BFB3FE17-6AB1-4346-8FEF-B8CECADC8D9A}" srcOrd="0" destOrd="0" presId="urn:microsoft.com/office/officeart/2005/8/layout/chevron2"/>
    <dgm:cxn modelId="{AF2EF666-22FD-4F02-A4D7-590796035F76}" type="presParOf" srcId="{65F886A6-C663-46D9-990F-3AB40290BC30}" destId="{D551C5E9-E1AC-4640-A5AB-59035FB0E0CE}" srcOrd="1" destOrd="0" presId="urn:microsoft.com/office/officeart/2005/8/layout/chevron2"/>
    <dgm:cxn modelId="{F709ADA4-0D3A-44A9-9F0D-A80BB5B85D93}" type="presParOf" srcId="{2671A66F-3B97-4F23-989E-F81A9B9312E9}" destId="{3A36AB92-2327-480C-BC41-8F5071892F48}" srcOrd="1" destOrd="0" presId="urn:microsoft.com/office/officeart/2005/8/layout/chevron2"/>
    <dgm:cxn modelId="{ADD9DE51-9947-4AB3-965A-BE05645C69BE}" type="presParOf" srcId="{2671A66F-3B97-4F23-989E-F81A9B9312E9}" destId="{2E72ADCF-7156-407B-B695-219A5F44D6BE}" srcOrd="2" destOrd="0" presId="urn:microsoft.com/office/officeart/2005/8/layout/chevron2"/>
    <dgm:cxn modelId="{93DF64AA-BF4C-4866-AC9F-83CF89591A66}" type="presParOf" srcId="{2E72ADCF-7156-407B-B695-219A5F44D6BE}" destId="{E8A9495A-625E-432E-B55F-E9C8D0E77406}" srcOrd="0" destOrd="0" presId="urn:microsoft.com/office/officeart/2005/8/layout/chevron2"/>
    <dgm:cxn modelId="{EE78D1F5-B4A7-4EB0-9544-C1A67CC4EB51}" type="presParOf" srcId="{2E72ADCF-7156-407B-B695-219A5F44D6BE}" destId="{83C4A00F-63CB-467A-B3A8-FDFE38E51E36}" srcOrd="1" destOrd="0" presId="urn:microsoft.com/office/officeart/2005/8/layout/chevron2"/>
    <dgm:cxn modelId="{B87ADAE3-2B5D-4EB9-9D74-C582C1560C60}" type="presParOf" srcId="{2671A66F-3B97-4F23-989E-F81A9B9312E9}" destId="{FEE11930-4B21-47BE-BC72-EFF2F8D034B8}" srcOrd="3" destOrd="0" presId="urn:microsoft.com/office/officeart/2005/8/layout/chevron2"/>
    <dgm:cxn modelId="{44C6DF95-A034-4B74-9ED3-30A4597F3579}" type="presParOf" srcId="{2671A66F-3B97-4F23-989E-F81A9B9312E9}" destId="{74C920C5-001B-4F00-98E9-4F6F489CB30E}" srcOrd="4" destOrd="0" presId="urn:microsoft.com/office/officeart/2005/8/layout/chevron2"/>
    <dgm:cxn modelId="{0BDAEC45-2F83-47A4-A72D-BED6D6CD767C}" type="presParOf" srcId="{74C920C5-001B-4F00-98E9-4F6F489CB30E}" destId="{06BAA4CE-821C-4363-9D50-35BE92CE1FA3}" srcOrd="0" destOrd="0" presId="urn:microsoft.com/office/officeart/2005/8/layout/chevron2"/>
    <dgm:cxn modelId="{B3A3E3A5-F767-4A71-A15A-ED678AE50A83}" type="presParOf" srcId="{74C920C5-001B-4F00-98E9-4F6F489CB30E}" destId="{C9F89308-8C5E-4239-8BE6-9FAC2C004119}" srcOrd="1" destOrd="0" presId="urn:microsoft.com/office/officeart/2005/8/layout/chevron2"/>
    <dgm:cxn modelId="{D0FE735D-7B73-4300-9934-D781EE205966}" type="presParOf" srcId="{2671A66F-3B97-4F23-989E-F81A9B9312E9}" destId="{12DD3F77-F18A-4974-A7A0-ED416114D59F}" srcOrd="5" destOrd="0" presId="urn:microsoft.com/office/officeart/2005/8/layout/chevron2"/>
    <dgm:cxn modelId="{041E54E8-512E-4E83-BF02-23A3D5163235}" type="presParOf" srcId="{2671A66F-3B97-4F23-989E-F81A9B9312E9}" destId="{880F0771-28EC-4C25-9F33-C71A8E86FE45}" srcOrd="6" destOrd="0" presId="urn:microsoft.com/office/officeart/2005/8/layout/chevron2"/>
    <dgm:cxn modelId="{451266E6-6818-4851-969E-385F9DD34FAB}" type="presParOf" srcId="{880F0771-28EC-4C25-9F33-C71A8E86FE45}" destId="{BB1C2C61-2D3C-4483-BF5A-63815E4CCA76}" srcOrd="0" destOrd="0" presId="urn:microsoft.com/office/officeart/2005/8/layout/chevron2"/>
    <dgm:cxn modelId="{B68B1513-F190-40B7-9F5C-4C2533FDF25C}" type="presParOf" srcId="{880F0771-28EC-4C25-9F33-C71A8E86FE45}" destId="{6D5673D8-2E9C-47D8-A756-06270F1AF1BA}" srcOrd="1" destOrd="0" presId="urn:microsoft.com/office/officeart/2005/8/layout/chevron2"/>
    <dgm:cxn modelId="{1102441F-F878-4A65-876E-6F0BB1252308}" type="presParOf" srcId="{2671A66F-3B97-4F23-989E-F81A9B9312E9}" destId="{58A8CA77-465E-46E9-A7E6-6F267FFBEC21}" srcOrd="7" destOrd="0" presId="urn:microsoft.com/office/officeart/2005/8/layout/chevron2"/>
    <dgm:cxn modelId="{8E2B86D3-1513-4493-A4D2-00135BA8DD68}" type="presParOf" srcId="{2671A66F-3B97-4F23-989E-F81A9B9312E9}" destId="{CB765969-AD3A-4C7F-9F6C-6E65134ECD9F}" srcOrd="8" destOrd="0" presId="urn:microsoft.com/office/officeart/2005/8/layout/chevron2"/>
    <dgm:cxn modelId="{FD28A5F8-F97D-4E14-9244-14A68AD60F93}" type="presParOf" srcId="{CB765969-AD3A-4C7F-9F6C-6E65134ECD9F}" destId="{4422183A-FDAC-4DDE-A554-825B89E3D6B9}" srcOrd="0" destOrd="0" presId="urn:microsoft.com/office/officeart/2005/8/layout/chevron2"/>
    <dgm:cxn modelId="{C4757406-6C5F-40CB-A237-AF754B2588F2}" type="presParOf" srcId="{CB765969-AD3A-4C7F-9F6C-6E65134ECD9F}" destId="{99D02220-2B2C-42F8-94D3-6A31AD0123F0}" srcOrd="1" destOrd="0" presId="urn:microsoft.com/office/officeart/2005/8/layout/chevron2"/>
    <dgm:cxn modelId="{BEFA43E0-5CB0-4E62-8E3D-73111EFDEAC9}" type="presParOf" srcId="{2671A66F-3B97-4F23-989E-F81A9B9312E9}" destId="{E18418AE-81EE-47F8-9B98-8DFCF23B7A8F}" srcOrd="9" destOrd="0" presId="urn:microsoft.com/office/officeart/2005/8/layout/chevron2"/>
    <dgm:cxn modelId="{F853507F-6658-4C8E-AA99-27D2435D6C11}" type="presParOf" srcId="{2671A66F-3B97-4F23-989E-F81A9B9312E9}" destId="{CF05FF51-9349-4999-8925-81A26F1C502C}" srcOrd="10" destOrd="0" presId="urn:microsoft.com/office/officeart/2005/8/layout/chevron2"/>
    <dgm:cxn modelId="{D10B2F8B-D6A1-40E5-AA14-6594FDD72262}" type="presParOf" srcId="{CF05FF51-9349-4999-8925-81A26F1C502C}" destId="{70DC7E41-ACC1-4558-9EF5-1E1860B4505A}" srcOrd="0" destOrd="0" presId="urn:microsoft.com/office/officeart/2005/8/layout/chevron2"/>
    <dgm:cxn modelId="{D7DAD6D7-6D3E-4F74-A70C-9C01929E7F85}" type="presParOf" srcId="{CF05FF51-9349-4999-8925-81A26F1C502C}" destId="{CCEFAD7D-058E-40CF-A438-EBD835163DC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3FE17-6AB1-4346-8FEF-B8CECADC8D9A}">
      <dsp:nvSpPr>
        <dsp:cNvPr id="0" name=""/>
        <dsp:cNvSpPr/>
      </dsp:nvSpPr>
      <dsp:spPr>
        <a:xfrm rot="5400000">
          <a:off x="-147439" y="150917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1</a:t>
          </a:r>
          <a:endParaRPr lang="en-PK" sz="1400" b="1" kern="1200" dirty="0">
            <a:latin typeface="+mn-lt"/>
          </a:endParaRPr>
        </a:p>
      </dsp:txBody>
      <dsp:txXfrm rot="-5400000">
        <a:off x="1" y="347503"/>
        <a:ext cx="688049" cy="294878"/>
      </dsp:txXfrm>
    </dsp:sp>
    <dsp:sp modelId="{D551C5E9-E1AC-4640-A5AB-59035FB0E0CE}">
      <dsp:nvSpPr>
        <dsp:cNvPr id="0" name=""/>
        <dsp:cNvSpPr/>
      </dsp:nvSpPr>
      <dsp:spPr>
        <a:xfrm rot="5400000">
          <a:off x="5501948" y="-4810420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JUNE – JULY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Project problem view, proposal preparation and defense. </a:t>
          </a:r>
          <a:endParaRPr lang="en-PK" sz="1500" kern="1200" dirty="0">
            <a:latin typeface="+mn-lt"/>
          </a:endParaRPr>
        </a:p>
      </dsp:txBody>
      <dsp:txXfrm rot="-5400000">
        <a:off x="688050" y="34667"/>
        <a:ext cx="10235511" cy="576524"/>
      </dsp:txXfrm>
    </dsp:sp>
    <dsp:sp modelId="{E8A9495A-625E-432E-B55F-E9C8D0E77406}">
      <dsp:nvSpPr>
        <dsp:cNvPr id="0" name=""/>
        <dsp:cNvSpPr/>
      </dsp:nvSpPr>
      <dsp:spPr>
        <a:xfrm rot="5400000">
          <a:off x="-147439" y="1036673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2</a:t>
          </a:r>
          <a:endParaRPr lang="en-PK" sz="1400" b="1" kern="1200" dirty="0">
            <a:latin typeface="+mn-lt"/>
          </a:endParaRPr>
        </a:p>
      </dsp:txBody>
      <dsp:txXfrm rot="-5400000">
        <a:off x="1" y="1233259"/>
        <a:ext cx="688049" cy="294878"/>
      </dsp:txXfrm>
    </dsp:sp>
    <dsp:sp modelId="{83C4A00F-63CB-467A-B3A8-FDFE38E51E36}">
      <dsp:nvSpPr>
        <dsp:cNvPr id="0" name=""/>
        <dsp:cNvSpPr/>
      </dsp:nvSpPr>
      <dsp:spPr>
        <a:xfrm rot="5400000">
          <a:off x="5501948" y="-3924664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AUGUST – SEPTEMBER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Literature Review, learning required concepts and installation of required tools.</a:t>
          </a:r>
          <a:endParaRPr lang="en-PK" sz="1500" kern="1200" dirty="0">
            <a:latin typeface="+mn-lt"/>
          </a:endParaRPr>
        </a:p>
      </dsp:txBody>
      <dsp:txXfrm rot="-5400000">
        <a:off x="688050" y="920423"/>
        <a:ext cx="10235511" cy="576524"/>
      </dsp:txXfrm>
    </dsp:sp>
    <dsp:sp modelId="{06BAA4CE-821C-4363-9D50-35BE92CE1FA3}">
      <dsp:nvSpPr>
        <dsp:cNvPr id="0" name=""/>
        <dsp:cNvSpPr/>
      </dsp:nvSpPr>
      <dsp:spPr>
        <a:xfrm rot="5400000">
          <a:off x="-147439" y="1922430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3</a:t>
          </a:r>
          <a:endParaRPr lang="en-PK" sz="1400" b="1" kern="1200" dirty="0">
            <a:latin typeface="+mn-lt"/>
          </a:endParaRPr>
        </a:p>
      </dsp:txBody>
      <dsp:txXfrm rot="-5400000">
        <a:off x="1" y="2119016"/>
        <a:ext cx="688049" cy="294878"/>
      </dsp:txXfrm>
    </dsp:sp>
    <dsp:sp modelId="{C9F89308-8C5E-4239-8BE6-9FAC2C004119}">
      <dsp:nvSpPr>
        <dsp:cNvPr id="0" name=""/>
        <dsp:cNvSpPr/>
      </dsp:nvSpPr>
      <dsp:spPr>
        <a:xfrm rot="5400000">
          <a:off x="5501948" y="-3038907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OCTOBER – NOVEMBER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Performing pre-processing, feature engineering etc. on the dataset.</a:t>
          </a:r>
          <a:endParaRPr lang="en-PK" sz="1500" kern="1200" dirty="0">
            <a:latin typeface="+mn-lt"/>
          </a:endParaRPr>
        </a:p>
      </dsp:txBody>
      <dsp:txXfrm rot="-5400000">
        <a:off x="688050" y="1806180"/>
        <a:ext cx="10235511" cy="576524"/>
      </dsp:txXfrm>
    </dsp:sp>
    <dsp:sp modelId="{BB1C2C61-2D3C-4483-BF5A-63815E4CCA76}">
      <dsp:nvSpPr>
        <dsp:cNvPr id="0" name=""/>
        <dsp:cNvSpPr/>
      </dsp:nvSpPr>
      <dsp:spPr>
        <a:xfrm rot="5400000">
          <a:off x="-147439" y="2808187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4</a:t>
          </a:r>
          <a:endParaRPr lang="en-PK" sz="1400" b="1" kern="1200" dirty="0">
            <a:latin typeface="+mn-lt"/>
          </a:endParaRPr>
        </a:p>
      </dsp:txBody>
      <dsp:txXfrm rot="-5400000">
        <a:off x="1" y="3004773"/>
        <a:ext cx="688049" cy="294878"/>
      </dsp:txXfrm>
    </dsp:sp>
    <dsp:sp modelId="{6D5673D8-2E9C-47D8-A756-06270F1AF1BA}">
      <dsp:nvSpPr>
        <dsp:cNvPr id="0" name=""/>
        <dsp:cNvSpPr/>
      </dsp:nvSpPr>
      <dsp:spPr>
        <a:xfrm rot="5400000">
          <a:off x="5501948" y="-2153150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DECEMBER – JANUARY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Implementation and training of Machine / Deep Learning model used to predict remaining useful life and maintenance time.</a:t>
          </a:r>
          <a:endParaRPr lang="en-PK" sz="1500" kern="1200" dirty="0">
            <a:latin typeface="+mn-lt"/>
          </a:endParaRPr>
        </a:p>
      </dsp:txBody>
      <dsp:txXfrm rot="-5400000">
        <a:off x="688050" y="2691937"/>
        <a:ext cx="10235511" cy="576524"/>
      </dsp:txXfrm>
    </dsp:sp>
    <dsp:sp modelId="{4422183A-FDAC-4DDE-A554-825B89E3D6B9}">
      <dsp:nvSpPr>
        <dsp:cNvPr id="0" name=""/>
        <dsp:cNvSpPr/>
      </dsp:nvSpPr>
      <dsp:spPr>
        <a:xfrm rot="5400000">
          <a:off x="-147439" y="3693944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5</a:t>
          </a:r>
          <a:endParaRPr lang="en-PK" sz="1400" b="1" kern="1200" dirty="0">
            <a:latin typeface="+mn-lt"/>
          </a:endParaRPr>
        </a:p>
      </dsp:txBody>
      <dsp:txXfrm rot="-5400000">
        <a:off x="1" y="3890530"/>
        <a:ext cx="688049" cy="294878"/>
      </dsp:txXfrm>
    </dsp:sp>
    <dsp:sp modelId="{99D02220-2B2C-42F8-94D3-6A31AD0123F0}">
      <dsp:nvSpPr>
        <dsp:cNvPr id="0" name=""/>
        <dsp:cNvSpPr/>
      </dsp:nvSpPr>
      <dsp:spPr>
        <a:xfrm rot="5400000">
          <a:off x="5501948" y="-1267394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FEBURARY – MARCH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Create front end for operator to check the statistics and when the maintenance is required</a:t>
          </a:r>
          <a:endParaRPr lang="en-PK" sz="1500" kern="1200" dirty="0">
            <a:latin typeface="+mn-lt"/>
          </a:endParaRPr>
        </a:p>
      </dsp:txBody>
      <dsp:txXfrm rot="-5400000">
        <a:off x="688050" y="3577693"/>
        <a:ext cx="10235511" cy="576524"/>
      </dsp:txXfrm>
    </dsp:sp>
    <dsp:sp modelId="{70DC7E41-ACC1-4558-9EF5-1E1860B4505A}">
      <dsp:nvSpPr>
        <dsp:cNvPr id="0" name=""/>
        <dsp:cNvSpPr/>
      </dsp:nvSpPr>
      <dsp:spPr>
        <a:xfrm rot="5400000">
          <a:off x="-147439" y="4579700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6</a:t>
          </a:r>
          <a:endParaRPr lang="en-PK" sz="1400" b="1" kern="1200" dirty="0">
            <a:latin typeface="+mn-lt"/>
          </a:endParaRPr>
        </a:p>
      </dsp:txBody>
      <dsp:txXfrm rot="-5400000">
        <a:off x="1" y="4776286"/>
        <a:ext cx="688049" cy="294878"/>
      </dsp:txXfrm>
    </dsp:sp>
    <dsp:sp modelId="{CCEFAD7D-058E-40CF-A438-EBD835163DC6}">
      <dsp:nvSpPr>
        <dsp:cNvPr id="0" name=""/>
        <dsp:cNvSpPr/>
      </dsp:nvSpPr>
      <dsp:spPr>
        <a:xfrm rot="5400000">
          <a:off x="5501948" y="-381637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APRIL – MAY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Final Research Document, Submission of Project, and Final Defense</a:t>
          </a:r>
          <a:endParaRPr lang="en-PK" sz="1500" kern="1200" dirty="0">
            <a:latin typeface="+mn-lt"/>
          </a:endParaRPr>
        </a:p>
      </dsp:txBody>
      <dsp:txXfrm rot="-5400000">
        <a:off x="688050" y="4463450"/>
        <a:ext cx="10235511" cy="576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2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2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3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0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1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0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9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0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9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airplane-window-view-of-white-clouds-over-mountain-1260993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airplane-window-view-of-white-clouds-over-mountain-126099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irplane-engine-metal-aviation-1790741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07167&amp;picture=airplane-cockp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07167&amp;picture=airplane-cockp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publicdomainpictures.net/en/view-image.php?image=254412&amp;picture=airplane-sunset-travel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dirty="0"/>
              <a:t>Predictive &amp; Preventive Maintenance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167313" cy="603250"/>
          </a:xfrm>
        </p:spPr>
        <p:txBody>
          <a:bodyPr/>
          <a:lstStyle/>
          <a:p>
            <a:r>
              <a:rPr lang="en-US" dirty="0"/>
              <a:t>Mid Defense Presentation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BBDBF09C-3050-2030-363F-45FEFE549844}"/>
              </a:ext>
            </a:extLst>
          </p:cNvPr>
          <p:cNvSpPr txBox="1">
            <a:spLocks/>
          </p:cNvSpPr>
          <p:nvPr/>
        </p:nvSpPr>
        <p:spPr>
          <a:xfrm>
            <a:off x="298004" y="4497048"/>
            <a:ext cx="6122416" cy="4788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4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Supervisor: </a:t>
            </a:r>
            <a:r>
              <a:rPr lang="en-US" sz="2000" b="1" dirty="0"/>
              <a:t>Engr. Muhammad Nauman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AADBDB-B4DB-5498-FD37-D9BB4FE0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77623"/>
              </p:ext>
            </p:extLst>
          </p:nvPr>
        </p:nvGraphicFramePr>
        <p:xfrm>
          <a:off x="6555480" y="4589186"/>
          <a:ext cx="526821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4105">
                  <a:extLst>
                    <a:ext uri="{9D8B030D-6E8A-4147-A177-3AD203B41FA5}">
                      <a16:colId xmlns:a16="http://schemas.microsoft.com/office/drawing/2014/main" val="3921223915"/>
                    </a:ext>
                  </a:extLst>
                </a:gridCol>
                <a:gridCol w="2634105">
                  <a:extLst>
                    <a:ext uri="{9D8B030D-6E8A-4147-A177-3AD203B41FA5}">
                      <a16:colId xmlns:a16="http://schemas.microsoft.com/office/drawing/2014/main" val="26903854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MEMBERS:</a:t>
                      </a:r>
                      <a:endParaRPr lang="en-P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9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JUNAID MAQSOOD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01-132202-015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6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HASSAN KHAN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01-132202-022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4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ZAIN-UL-ABEEDIN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01-132202-035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83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rogramming data on computer monit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2000" dirty="0"/>
              <a:t>Data preprocessing is done at various stages in the provided code. Here are the key points where data preprocessing occurs:</a:t>
            </a:r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Handling Missing Values: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No explicit code for handling missing values is shown in applied. If the dataset contains missing values, it would be essential to address them during the preprocessing phase.</a:t>
            </a:r>
          </a:p>
          <a:p>
            <a:pPr lvl="1" algn="just">
              <a:lnSpc>
                <a:spcPct val="120000"/>
              </a:lnSpc>
            </a:pPr>
            <a:endParaRPr lang="en-US" sz="1600" dirty="0"/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Dropping Irrelevant Columns: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Irrelevant columns are dropped from the ‘</a:t>
            </a:r>
            <a:r>
              <a:rPr lang="en-US" sz="1600" dirty="0" err="1"/>
              <a:t>jet_data</a:t>
            </a:r>
            <a:r>
              <a:rPr lang="en-US" sz="1600" dirty="0"/>
              <a:t>’ Data Frame using the drop method.</a:t>
            </a:r>
          </a:p>
          <a:p>
            <a:pPr lvl="1" algn="just">
              <a:lnSpc>
                <a:spcPct val="120000"/>
              </a:lnSpc>
            </a:pPr>
            <a:endParaRPr lang="en-US" sz="1600" dirty="0"/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Adding RUL Column: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The RUL column is added to the data using the ‘</a:t>
            </a:r>
            <a:r>
              <a:rPr lang="en-US" sz="1600" dirty="0" err="1"/>
              <a:t>RUL_calculator</a:t>
            </a:r>
            <a:r>
              <a:rPr lang="en-US" sz="1600" dirty="0"/>
              <a:t>’ function, which calculates the remaining useful life based on the maximum cycle for each engine.</a:t>
            </a:r>
          </a:p>
        </p:txBody>
      </p:sp>
    </p:spTree>
    <p:extLst>
      <p:ext uri="{BB962C8B-B14F-4D97-AF65-F5344CB8AC3E}">
        <p14:creationId xmlns:p14="http://schemas.microsoft.com/office/powerpoint/2010/main" val="167110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Programming data on computer monitor">
            <a:extLst>
              <a:ext uri="{FF2B5EF4-FFF2-40B4-BE49-F238E27FC236}">
                <a16:creationId xmlns:a16="http://schemas.microsoft.com/office/drawing/2014/main" id="{7C0DA674-697F-5313-A5A9-D738E7CCF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/>
          </a:bodyPr>
          <a:lstStyle/>
          <a:p>
            <a:pPr lvl="1" algn="just">
              <a:lnSpc>
                <a:spcPct val="120000"/>
              </a:lnSpc>
            </a:pPr>
            <a:r>
              <a:rPr lang="en-US" sz="2000" b="1" dirty="0"/>
              <a:t>Creating a New Data Frame with Relevant Parameters: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Irrelevant sensor columns are dropped to create a new </a:t>
            </a:r>
            <a:r>
              <a:rPr lang="en-US" sz="2000" dirty="0" err="1"/>
              <a:t>DataFrame</a:t>
            </a:r>
            <a:r>
              <a:rPr lang="en-US" sz="2000" dirty="0"/>
              <a:t> (</a:t>
            </a:r>
            <a:r>
              <a:rPr lang="en-US" sz="2000" dirty="0" err="1"/>
              <a:t>jet_relevant_data</a:t>
            </a:r>
            <a:r>
              <a:rPr lang="en-US" sz="2000" dirty="0"/>
              <a:t>) with relevant parameters</a:t>
            </a:r>
          </a:p>
          <a:p>
            <a:pPr lvl="1" algn="just">
              <a:lnSpc>
                <a:spcPct val="120000"/>
              </a:lnSpc>
            </a:pPr>
            <a:endParaRPr lang="en-US" sz="2000" dirty="0"/>
          </a:p>
          <a:p>
            <a:pPr lvl="1" algn="just">
              <a:lnSpc>
                <a:spcPct val="120000"/>
              </a:lnSpc>
            </a:pPr>
            <a:r>
              <a:rPr lang="en-US" sz="2000" b="1" dirty="0"/>
              <a:t>Removing Sensor 9 Based on Data Variation: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Sensor 9 is dropped based on data variation.</a:t>
            </a:r>
          </a:p>
          <a:p>
            <a:pPr lvl="1" algn="just">
              <a:lnSpc>
                <a:spcPct val="120000"/>
              </a:lnSpc>
            </a:pPr>
            <a:endParaRPr lang="en-US" sz="2000" dirty="0"/>
          </a:p>
          <a:p>
            <a:pPr lvl="1" algn="just">
              <a:lnSpc>
                <a:spcPct val="120000"/>
              </a:lnSpc>
            </a:pPr>
            <a:r>
              <a:rPr lang="en-US" sz="2000" b="1" dirty="0"/>
              <a:t>Scaling Features: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Features are scaled using the Min Max Scaler from scikit-learn.</a:t>
            </a:r>
          </a:p>
        </p:txBody>
      </p:sp>
    </p:spTree>
    <p:extLst>
      <p:ext uri="{BB962C8B-B14F-4D97-AF65-F5344CB8AC3E}">
        <p14:creationId xmlns:p14="http://schemas.microsoft.com/office/powerpoint/2010/main" val="19025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Programming data on computer monitor">
            <a:extLst>
              <a:ext uri="{FF2B5EF4-FFF2-40B4-BE49-F238E27FC236}">
                <a16:creationId xmlns:a16="http://schemas.microsoft.com/office/drawing/2014/main" id="{A460083D-27DB-1B45-73E1-7B6C399C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/>
          </a:bodyPr>
          <a:lstStyle/>
          <a:p>
            <a:pPr lvl="1"/>
            <a:r>
              <a:rPr lang="en-US" sz="2000" b="1" dirty="0"/>
              <a:t>Creating Target Variable and Feature Matrix:</a:t>
            </a:r>
          </a:p>
          <a:p>
            <a:pPr lvl="2"/>
            <a:r>
              <a:rPr lang="en-US" sz="2000" dirty="0"/>
              <a:t>The target variable (label) is created based on a threshold (cycle) for remaining useful life</a:t>
            </a:r>
          </a:p>
        </p:txBody>
      </p:sp>
    </p:spTree>
    <p:extLst>
      <p:ext uri="{BB962C8B-B14F-4D97-AF65-F5344CB8AC3E}">
        <p14:creationId xmlns:p14="http://schemas.microsoft.com/office/powerpoint/2010/main" val="26271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13560"/>
            <a:ext cx="5251450" cy="1859280"/>
          </a:xfrm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Machine Learning: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Random forest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Support Vector machine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770340"/>
            <a:ext cx="5251450" cy="799380"/>
          </a:xfrm>
        </p:spPr>
        <p:txBody>
          <a:bodyPr/>
          <a:lstStyle/>
          <a:p>
            <a:r>
              <a:rPr lang="en-US" sz="2400" b="1" dirty="0"/>
              <a:t>Preferred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3C37EE0-EB6A-3A55-6D3B-9A542B89477F}"/>
              </a:ext>
            </a:extLst>
          </p:cNvPr>
          <p:cNvSpPr txBox="1">
            <a:spLocks/>
          </p:cNvSpPr>
          <p:nvPr/>
        </p:nvSpPr>
        <p:spPr>
          <a:xfrm>
            <a:off x="6096000" y="3624100"/>
            <a:ext cx="5251450" cy="22684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Deep Learning: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Long short term memory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B0D5E5-CF77-9FFB-E326-0CAA3D5C2B0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93260843"/>
              </p:ext>
            </p:extLst>
          </p:nvPr>
        </p:nvGraphicFramePr>
        <p:xfrm>
          <a:off x="547897" y="1712446"/>
          <a:ext cx="11001372" cy="3977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50343">
                  <a:extLst>
                    <a:ext uri="{9D8B030D-6E8A-4147-A177-3AD203B41FA5}">
                      <a16:colId xmlns:a16="http://schemas.microsoft.com/office/drawing/2014/main" val="3359862490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624201745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1255754619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059101614"/>
                    </a:ext>
                  </a:extLst>
                </a:gridCol>
              </a:tblGrid>
              <a:tr h="359469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Acquiring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Data pre-processing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Model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794018"/>
                  </a:ext>
                </a:extLst>
              </a:tr>
              <a:tr h="1310759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Importing the dataset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Using the built-in version of pandas library in 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Handling missing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small number of values are missing removing them is best.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the data is numerical data filling the missing data with mean is acceptable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Dealing with outliers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any replacing with mean, median will help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Applying logarithm or square root to reduce the impact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Handling categorical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Label Encoding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On-hot encoding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Feature scaling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Min-max scaling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Robust scaling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Feature extraction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50" cap="all" spc="300" baseline="0" dirty="0">
                          <a:solidFill>
                            <a:schemeClr val="tx1"/>
                          </a:solidFill>
                        </a:rPr>
                        <a:t>Auto-encoders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050" cap="all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Model selection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Import models from model_selection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E.g. SVM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Splitting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Splitting data in training and test sets using train_test_split.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725691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4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B0D5E5-CF77-9FFB-E326-0CAA3D5C2B0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50441751"/>
              </p:ext>
            </p:extLst>
          </p:nvPr>
        </p:nvGraphicFramePr>
        <p:xfrm>
          <a:off x="596109" y="2206625"/>
          <a:ext cx="10953160" cy="29844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476580">
                  <a:extLst>
                    <a:ext uri="{9D8B030D-6E8A-4147-A177-3AD203B41FA5}">
                      <a16:colId xmlns:a16="http://schemas.microsoft.com/office/drawing/2014/main" val="3359862490"/>
                    </a:ext>
                  </a:extLst>
                </a:gridCol>
                <a:gridCol w="5476580">
                  <a:extLst>
                    <a:ext uri="{9D8B030D-6E8A-4147-A177-3AD203B41FA5}">
                      <a16:colId xmlns:a16="http://schemas.microsoft.com/office/drawing/2014/main" val="2624201745"/>
                    </a:ext>
                  </a:extLst>
                </a:gridCol>
              </a:tblGrid>
              <a:tr h="359469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ESTIMATING REMAINING USEFUL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DASHBOARD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794018"/>
                  </a:ext>
                </a:extLst>
              </a:tr>
              <a:tr h="1310759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Input test data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Import data using pandas library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Remaining useful life estimation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create function to calculate the remaining useful life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Result evaluation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Accuracy for classifiers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RMSE for regressors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Create a dashboard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Using web app or website for dashboard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Sign in for staff and authorized personnel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Easy to monitor condition of Machines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Using statistical or graphical visualization of data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725691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03" b="6203"/>
          <a:stretch/>
        </p:blipFill>
        <p:spPr>
          <a:xfrm flipH="1">
            <a:off x="609600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749559"/>
            <a:ext cx="5251450" cy="799380"/>
          </a:xfrm>
        </p:spPr>
        <p:txBody>
          <a:bodyPr/>
          <a:lstStyle/>
          <a:p>
            <a:pPr algn="ctr"/>
            <a:r>
              <a:rPr lang="en-US" sz="2400" b="1" dirty="0"/>
              <a:t>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AF444D-EBEF-75D4-6FB7-6B7A0F5041FF}"/>
              </a:ext>
            </a:extLst>
          </p:cNvPr>
          <p:cNvSpPr txBox="1">
            <a:spLocks/>
          </p:cNvSpPr>
          <p:nvPr/>
        </p:nvSpPr>
        <p:spPr>
          <a:xfrm>
            <a:off x="539750" y="4056919"/>
            <a:ext cx="5251450" cy="2411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Industrial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Extensively used in industries: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Optimize production processes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Maintain efficiency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cap="all" dirty="0">
                <a:solidFill>
                  <a:schemeClr val="tx1"/>
                </a:solidFill>
              </a:rPr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efficiency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Machine may experience breakdown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output quality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02092CB-1446-5DD5-0A16-AF7EFFFE3FFC}"/>
              </a:ext>
            </a:extLst>
          </p:cNvPr>
          <p:cNvSpPr txBox="1">
            <a:spLocks/>
          </p:cNvSpPr>
          <p:nvPr/>
        </p:nvSpPr>
        <p:spPr>
          <a:xfrm>
            <a:off x="585470" y="1801399"/>
            <a:ext cx="5251450" cy="2255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Aviation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Complex machines</a:t>
            </a:r>
          </a:p>
          <a:p>
            <a:pPr lvl="1"/>
            <a:r>
              <a:rPr lang="en-US" sz="1600" b="1" cap="all" dirty="0"/>
              <a:t>Neglecting maintenance can lead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Mechanical failures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Risk of accidents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Compromise passenger safety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Decreased output quality</a:t>
            </a:r>
          </a:p>
        </p:txBody>
      </p:sp>
    </p:spTree>
    <p:extLst>
      <p:ext uri="{BB962C8B-B14F-4D97-AF65-F5344CB8AC3E}">
        <p14:creationId xmlns:p14="http://schemas.microsoft.com/office/powerpoint/2010/main" val="312002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03" b="6203"/>
          <a:stretch/>
        </p:blipFill>
        <p:spPr>
          <a:xfrm flipH="1">
            <a:off x="609600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749559"/>
            <a:ext cx="5251450" cy="799380"/>
          </a:xfrm>
        </p:spPr>
        <p:txBody>
          <a:bodyPr/>
          <a:lstStyle/>
          <a:p>
            <a:pPr algn="ctr"/>
            <a:r>
              <a:rPr lang="en-US" sz="2400" b="1" dirty="0"/>
              <a:t>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AF444D-EBEF-75D4-6FB7-6B7A0F5041FF}"/>
              </a:ext>
            </a:extLst>
          </p:cNvPr>
          <p:cNvSpPr txBox="1">
            <a:spLocks/>
          </p:cNvSpPr>
          <p:nvPr/>
        </p:nvSpPr>
        <p:spPr>
          <a:xfrm>
            <a:off x="539750" y="4026439"/>
            <a:ext cx="5251450" cy="2411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Networking fields for maintaining servers in warehouses: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Backbone of IT infrastructure supporting: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Data storage.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Processing.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Network operation.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performance.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System crashes.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Potential security breaches.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02092CB-1446-5DD5-0A16-AF7EFFFE3FFC}"/>
              </a:ext>
            </a:extLst>
          </p:cNvPr>
          <p:cNvSpPr txBox="1">
            <a:spLocks/>
          </p:cNvSpPr>
          <p:nvPr/>
        </p:nvSpPr>
        <p:spPr>
          <a:xfrm>
            <a:off x="585470" y="1694719"/>
            <a:ext cx="5251450" cy="2255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Hospital: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Hospital equipment is critical for: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Patient care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Diagnostics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Treatment.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Calibration errors.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Malfunction.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Inaccurate readings.</a:t>
            </a:r>
          </a:p>
        </p:txBody>
      </p:sp>
    </p:spTree>
    <p:extLst>
      <p:ext uri="{BB962C8B-B14F-4D97-AF65-F5344CB8AC3E}">
        <p14:creationId xmlns:p14="http://schemas.microsoft.com/office/powerpoint/2010/main" val="1722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11728"/>
            <a:ext cx="11002962" cy="779318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996D30-E017-F67B-DF74-9C25FC698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580855"/>
              </p:ext>
            </p:extLst>
          </p:nvPr>
        </p:nvGraphicFramePr>
        <p:xfrm>
          <a:off x="594519" y="1232198"/>
          <a:ext cx="109547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40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4" y="2074513"/>
            <a:ext cx="11015612" cy="1499321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CDADE2-1D79-0680-3C4A-0674DE5F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96000" y="284087"/>
            <a:ext cx="5176537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A3BA08-A060-7960-DAFF-9D8641CF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015463" y="-535200"/>
            <a:ext cx="5176537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1CBBE-4D86-301E-F895-F579C5D7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053433" y="-1354487"/>
            <a:ext cx="5176537" cy="6858000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56C542E0-C63D-A194-4059-194BEFCD6D85}"/>
              </a:ext>
            </a:extLst>
          </p:cNvPr>
          <p:cNvSpPr txBox="1">
            <a:spLocks/>
          </p:cNvSpPr>
          <p:nvPr/>
        </p:nvSpPr>
        <p:spPr>
          <a:xfrm>
            <a:off x="588194" y="3573834"/>
            <a:ext cx="11015612" cy="135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781103"/>
            <a:ext cx="4846320" cy="6429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1424066"/>
            <a:ext cx="4114800" cy="4652831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Background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Problem statement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Literature review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Objectives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Dataset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Data pre-processing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Methodology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Scope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Timeline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questions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0A8-E39D-41FE-8589-A6B68DC1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BD9B-79B2-411A-A716-49401CD731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BE480-D7AE-4C8F-BC1C-AECE8AF10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0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09" r="25709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601758"/>
            <a:ext cx="5416550" cy="779890"/>
          </a:xfrm>
        </p:spPr>
        <p:txBody>
          <a:bodyPr/>
          <a:lstStyle/>
          <a:p>
            <a:r>
              <a:rPr lang="en-US" sz="2400" b="1" dirty="0"/>
              <a:t>Background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633928"/>
            <a:ext cx="5416549" cy="3842424"/>
          </a:xfrm>
        </p:spPr>
        <p:txBody>
          <a:bodyPr/>
          <a:lstStyle/>
          <a:p>
            <a:pPr algn="just"/>
            <a:r>
              <a:rPr lang="en-US" dirty="0"/>
              <a:t>The turbofan jet engines are an important part of aircrafts, and their reliable performance is crucial for air travel. </a:t>
            </a:r>
          </a:p>
          <a:p>
            <a:pPr algn="just"/>
            <a:r>
              <a:rPr lang="en-US" dirty="0"/>
              <a:t>However, there can be unexpected failures or malfunctions in engines which can cause many problems such as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Increased maintenance costs.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Compromised passenger safety.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Flight cancellations.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Substantial financial losses for airlines.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09" r="25709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601758"/>
            <a:ext cx="5453270" cy="779890"/>
          </a:xfrm>
        </p:spPr>
        <p:txBody>
          <a:bodyPr/>
          <a:lstStyle/>
          <a:p>
            <a:r>
              <a:rPr lang="en-US" sz="2400" b="1" dirty="0"/>
              <a:t>Background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633928"/>
            <a:ext cx="5453269" cy="3842424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Airline Maintenance Cost Executive Commentary Edition 2019 reported the annual maintenance, repair, and overhaul cost was 9% ($69 billion) of the total operational cost.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Traditional maintenance approaches, such as scheduled or reactive maintenance, often result in suboptimal resource allocation, increased downtime, and higher maintenance costs.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Simple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Familiarity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Reactive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Increased Risk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Inefficient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Lack of visibility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3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To automate a system that calculates the remaining useful life of turbofan jet engines and alert the maintenance officers to provide maintenance to required aircraft before any failure or malfunctions occur. </a:t>
            </a:r>
          </a:p>
        </p:txBody>
      </p:sp>
    </p:spTree>
    <p:extLst>
      <p:ext uri="{BB962C8B-B14F-4D97-AF65-F5344CB8AC3E}">
        <p14:creationId xmlns:p14="http://schemas.microsoft.com/office/powerpoint/2010/main" val="25173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5" name="Table 2" descr="Table Goes Here">
            <a:extLst>
              <a:ext uri="{FF2B5EF4-FFF2-40B4-BE49-F238E27FC236}">
                <a16:creationId xmlns:a16="http://schemas.microsoft.com/office/drawing/2014/main" id="{F38F91FB-F94E-6A49-A43E-D4AA1356620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33403209"/>
              </p:ext>
            </p:extLst>
          </p:nvPr>
        </p:nvGraphicFramePr>
        <p:xfrm>
          <a:off x="595312" y="1819047"/>
          <a:ext cx="11001375" cy="447126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83389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4911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5810484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2952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Biome Light" panose="020B0303030204020804" pitchFamily="34" charset="0"/>
                        </a:rPr>
                        <a:t>PAPER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YEAR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WORK DONE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REMARKS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971559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REVIEW OF METHODS &amp; APPLICATIONS OF ML &amp;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 commendable and well-organized exploration of machine learning and deep learning, addressing their distinctions, applications, and industry impacts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offers a thorough exploration of predictive maintenance (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PdM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) for aircraft, focusing on recurrent neural networks (RNNs). While providing a clear introduction to 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PdM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and insightful discussions on RNNs, it excels in presenting a case study on turbofan engine maintenance.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141570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Attention-based DCNN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introduces an attention-based deep convolutional neural network (DCNN) model for predicting the remaining useful life (RUL) of turbofan engines, incorporating a 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prognosability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metric and time window method.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7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5" name="Table 2" descr="Table Goes Here">
            <a:extLst>
              <a:ext uri="{FF2B5EF4-FFF2-40B4-BE49-F238E27FC236}">
                <a16:creationId xmlns:a16="http://schemas.microsoft.com/office/drawing/2014/main" id="{F38F91FB-F94E-6A49-A43E-D4AA1356620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33243216"/>
              </p:ext>
            </p:extLst>
          </p:nvPr>
        </p:nvGraphicFramePr>
        <p:xfrm>
          <a:off x="595312" y="1819047"/>
          <a:ext cx="11001375" cy="436620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83389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4911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5810484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2952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Biome Light" panose="020B0303030204020804" pitchFamily="34" charset="0"/>
                        </a:rPr>
                        <a:t>PAPER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YEAR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WORK DONE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REMARKS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971559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Optimized RNN-LSTM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This paper provides a well-structured and insightful exploration of remaining useful life (RUL) prediction for turbofan engines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128185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Comparison of LSTM with other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introduces an LSTM network for Remaining Useful Life (RUL) estimation, effectively leveraging sensor sequence information to reveal hidden patterns in diverse operating conditions, fault scenarios, and degradation models.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861064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Deep Neural Network (DNN)</a:t>
                      </a:r>
                      <a:b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</a:b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Deep Belief Network (DBM)</a:t>
                      </a:r>
                    </a:p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Convolutional Neural Network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This paper provides a well-organized and informative overview of the latest research in the field. While offering clear explanations of deep learning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4">
            <a:extLst>
              <a:ext uri="{FF2B5EF4-FFF2-40B4-BE49-F238E27FC236}">
                <a16:creationId xmlns:a16="http://schemas.microsoft.com/office/drawing/2014/main" id="{D70FEC08-4BCA-6E25-5C43-FA094D2D98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224" b="5224"/>
          <a:stretch/>
        </p:blipFill>
        <p:spPr>
          <a:xfrm>
            <a:off x="1" y="0"/>
            <a:ext cx="12192000" cy="68580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8210C-A4DD-4E11-76A4-858443FD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750776B-4BC6-9E04-C142-6EFF150C44C0}"/>
              </a:ext>
            </a:extLst>
          </p:cNvPr>
          <p:cNvSpPr txBox="1">
            <a:spLocks/>
          </p:cNvSpPr>
          <p:nvPr/>
        </p:nvSpPr>
        <p:spPr>
          <a:xfrm>
            <a:off x="1615439" y="1158240"/>
            <a:ext cx="8641081" cy="50292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objectives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8CE5239-CD70-4D89-209F-3F7273F760DD}"/>
              </a:ext>
            </a:extLst>
          </p:cNvPr>
          <p:cNvSpPr txBox="1">
            <a:spLocks/>
          </p:cNvSpPr>
          <p:nvPr/>
        </p:nvSpPr>
        <p:spPr>
          <a:xfrm>
            <a:off x="1615439" y="2057399"/>
            <a:ext cx="8641081" cy="382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Predict the remaining useful life of turbofan engines.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Predict when an aircraft needs maintenance.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To achieve high accuracy.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Reduce maintenance costs.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Improve passenger safety.</a:t>
            </a:r>
          </a:p>
        </p:txBody>
      </p:sp>
    </p:spTree>
    <p:extLst>
      <p:ext uri="{BB962C8B-B14F-4D97-AF65-F5344CB8AC3E}">
        <p14:creationId xmlns:p14="http://schemas.microsoft.com/office/powerpoint/2010/main" val="379045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728" y="601758"/>
            <a:ext cx="10906539" cy="779890"/>
          </a:xfrm>
        </p:spPr>
        <p:txBody>
          <a:bodyPr/>
          <a:lstStyle/>
          <a:p>
            <a:pPr algn="ctr"/>
            <a:r>
              <a:rPr lang="en-US" sz="2400" b="1" dirty="0"/>
              <a:t>dataset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729" y="1648919"/>
            <a:ext cx="10906540" cy="1780081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 sets consists of multiple multivariate time series.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Each engine starts with different degrees of initial wear and manufacturing variation which is unknown to the user.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engine is operating normally at the start of each time series, and develops a fault at some point during the series.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9BF8CC6-DDAE-F03F-0938-D72853D3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0396"/>
            <a:ext cx="12191999" cy="30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60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5" id="{74D298B5-FAE9-4D91-8AD3-354AA238A8E7}" vid="{0D6DFA8C-0A0F-4951-8DB6-6C087E189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4DCF7-C5F7-4553-B05A-90B884BF2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DF8656-0242-4B63-8FCA-04D06A7F29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1229</Words>
  <Application>Microsoft Office PowerPoint</Application>
  <PresentationFormat>Widescreen</PresentationFormat>
  <Paragraphs>241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Biome Light</vt:lpstr>
      <vt:lpstr>Calibri</vt:lpstr>
      <vt:lpstr>Calibri Light</vt:lpstr>
      <vt:lpstr>Wingdings</vt:lpstr>
      <vt:lpstr>Custom</vt:lpstr>
      <vt:lpstr>Predictive &amp; Preventive Maintenance System</vt:lpstr>
      <vt:lpstr>Table of CONTENTS</vt:lpstr>
      <vt:lpstr>PowerPoint Presentation</vt:lpstr>
      <vt:lpstr>PowerPoint Presentation</vt:lpstr>
      <vt:lpstr>PROBLEM STATEMENT</vt:lpstr>
      <vt:lpstr>Literature Review</vt:lpstr>
      <vt:lpstr>Literature Review</vt:lpstr>
      <vt:lpstr>PowerPoint Presentation</vt:lpstr>
      <vt:lpstr>PowerPoint Presentation</vt:lpstr>
      <vt:lpstr>Data pre-processing</vt:lpstr>
      <vt:lpstr>Data pre-processing</vt:lpstr>
      <vt:lpstr>Data pre-processing</vt:lpstr>
      <vt:lpstr>Machine Learning: Random forest Support Vector machine</vt:lpstr>
      <vt:lpstr>Methodology</vt:lpstr>
      <vt:lpstr>Methodology</vt:lpstr>
      <vt:lpstr>PowerPoint Presentation</vt:lpstr>
      <vt:lpstr>PowerPoint Presentation</vt:lpstr>
      <vt:lpstr>timeline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cp:lastModifiedBy>Tempest</cp:lastModifiedBy>
  <cp:revision>11</cp:revision>
  <dcterms:created xsi:type="dcterms:W3CDTF">2023-09-14T19:54:33Z</dcterms:created>
  <dcterms:modified xsi:type="dcterms:W3CDTF">2024-03-10T07:34:23Z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